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hyperlink" Target="https://github.com/edwardbera/ibmdatascience/blob/1d856c5e783ce978b6c5aafa35f9ece33c83aeff/jupyter-labs-eda-dataviz.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dwardbera/ibmdatascience/blob/1d856c5e783ce978b6c5aafa35f9ece33c83aeff/EDA%20with%20SQL.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dwardbera/ibmdatascience/blob/f29dd90088e96f6d19f0abc9090b9b244947639c/lab_jupyter_launch_site_location.ipynb"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dwardbera/ibmdatascience/blob/f29dd90088e96f6d19f0abc9090b9b244947639c/spacex_dash_app.py"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dwardbera/ibmdatascience/blob/834e22347e0a6ff0869d780cee2c49852725885d/SpaceX_Machine%20Learning%20Prediction_Part_5%20(1).ipynb" TargetMode="Externa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hyperlink" Target="https://github.com/edwardbera/ibmdatascience/blob/a2fc82335062e51afdac9119620283a850c1f8c0/jupyter-labs-spacex-data-collection-api.ipynb&#13;&#13;"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hyperlink" Target="https://github.com/edwardbera/ibmdatascience/blob/a2fc82335062e51afdac9119620283a850c1f8c0/jupyter-labs-webscraping.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16" y="457762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Edward Bera</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Sept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673860"/>
            <a:ext cx="5465445" cy="4351655"/>
          </a:xfrm>
          <a:prstGeom prst="rect">
            <a:avLst/>
          </a:prstGeom>
        </p:spPr>
        <p:txBody>
          <a:bodyPr/>
          <a:lstStyle/>
          <a:p>
            <a:r>
              <a:rPr lang="en-US" sz="2200" dirty="0">
                <a:solidFill>
                  <a:schemeClr val="accent3">
                    <a:lumMod val="25000"/>
                  </a:schemeClr>
                </a:solidFill>
                <a:latin typeface="Abadi" panose="020B0604020104020204" pitchFamily="34" charset="0"/>
                <a:sym typeface="+mn-ea"/>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sym typeface="+mn-ea"/>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sym typeface="+mn-ea"/>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marL="0" indent="0">
              <a:buNone/>
            </a:pP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pic>
        <p:nvPicPr>
          <p:cNvPr id="3" name="Picture 2"/>
          <p:cNvPicPr>
            <a:picLocks noChangeAspect="1"/>
          </p:cNvPicPr>
          <p:nvPr/>
        </p:nvPicPr>
        <p:blipFill>
          <a:blip r:embed="rId2"/>
          <a:stretch>
            <a:fillRect/>
          </a:stretch>
        </p:blipFill>
        <p:spPr>
          <a:xfrm>
            <a:off x="6343651" y="1673640"/>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5248910" cy="4351655"/>
          </a:xfrm>
          <a:prstGeom prst="rect">
            <a:avLst/>
          </a:prstGeom>
        </p:spPr>
        <p:txBody>
          <a:bodyPr lIns="91440" tIns="45720" rIns="91440" bIns="45720" anchor="t"/>
          <a:lstStyle/>
          <a:p>
            <a:pPr>
              <a:lnSpc>
                <a:spcPct val="100000"/>
              </a:lnSpc>
              <a:spcBef>
                <a:spcPts val="1400"/>
              </a:spcBef>
            </a:pPr>
            <a:r>
              <a:rPr lang="en-US" sz="2000">
                <a:solidFill>
                  <a:schemeClr val="accent3">
                    <a:lumMod val="25000"/>
                  </a:schemeClr>
                </a:solidFill>
                <a:latin typeface="Abadi"/>
              </a:rPr>
              <a:t>I</a:t>
            </a:r>
            <a:r>
              <a:rPr lang="en-US" sz="2000" dirty="0">
                <a:solidFill>
                  <a:schemeClr val="accent3">
                    <a:lumMod val="25000"/>
                  </a:schemeClr>
                </a:solidFill>
                <a:latin typeface="Abadi"/>
                <a:sym typeface="+mn-ea"/>
              </a:rPr>
              <a:t>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a:solidFill>
                <a:schemeClr val="accent3">
                  <a:lumMod val="25000"/>
                </a:schemeClr>
              </a:solidFill>
              <a:latin typeface="Abadi"/>
            </a:endParaRPr>
          </a:p>
          <a:p>
            <a:r>
              <a:rPr lang="en-US" sz="2400">
                <a:hlinkClick r:id="rId2" action="ppaction://hlinkfile"/>
              </a:rPr>
              <a:t>https://github.com/edwardbera/ibmdatascience/blob/1d856c5e783ce978b6c5aafa35f9ece33c83aeff/jupyter-labs-eda-dataviz.ipynb</a:t>
            </a:r>
            <a:endParaRPr lang="en-US" sz="2400">
              <a:hlinkClick r:id="rId2" action="ppaction://hlinkfile"/>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pic>
        <p:nvPicPr>
          <p:cNvPr id="2" name="Picture 1" descr="Screenshot 2022-09-19 at 14.26.15"/>
          <p:cNvPicPr>
            <a:picLocks noChangeAspect="1"/>
          </p:cNvPicPr>
          <p:nvPr/>
        </p:nvPicPr>
        <p:blipFill>
          <a:blip r:embed="rId3"/>
          <a:stretch>
            <a:fillRect/>
          </a:stretch>
        </p:blipFill>
        <p:spPr>
          <a:xfrm>
            <a:off x="6159500" y="3894455"/>
            <a:ext cx="4669155" cy="2529205"/>
          </a:xfrm>
          <a:prstGeom prst="rect">
            <a:avLst/>
          </a:prstGeom>
        </p:spPr>
      </p:pic>
      <p:pic>
        <p:nvPicPr>
          <p:cNvPr id="6" name="Picture 5" descr="Screenshot 2022-09-19 at 14.25.45"/>
          <p:cNvPicPr>
            <a:picLocks noChangeAspect="1"/>
          </p:cNvPicPr>
          <p:nvPr/>
        </p:nvPicPr>
        <p:blipFill>
          <a:blip r:embed="rId4"/>
          <a:stretch>
            <a:fillRect/>
          </a:stretch>
        </p:blipFill>
        <p:spPr>
          <a:xfrm>
            <a:off x="6159500" y="1291590"/>
            <a:ext cx="4616450" cy="25285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484630"/>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sym typeface="+mn-ea"/>
              </a:rPr>
              <a:t>We loaded the SpaceX dataset into a PostgreSQL database without leaving the </a:t>
            </a:r>
            <a:r>
              <a:rPr lang="en-US" sz="1800" dirty="0" err="1">
                <a:solidFill>
                  <a:schemeClr val="accent3">
                    <a:lumMod val="25000"/>
                  </a:schemeClr>
                </a:solidFill>
                <a:latin typeface="Abadi"/>
                <a:sym typeface="+mn-ea"/>
              </a:rPr>
              <a:t>jupyter</a:t>
            </a:r>
            <a:r>
              <a:rPr lang="en-US" sz="1800" dirty="0">
                <a:solidFill>
                  <a:schemeClr val="accent3">
                    <a:lumMod val="25000"/>
                  </a:schemeClr>
                </a:solidFill>
                <a:latin typeface="Abadi"/>
                <a:sym typeface="+mn-ea"/>
              </a:rPr>
              <a:t> notebook.</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sym typeface="+mn-ea"/>
              </a:rPr>
              <a:t>We applied EDA with SQL to get insight from the data. We wrote queries to find out for instance:</a:t>
            </a:r>
            <a:endParaRPr lang="en-US" sz="1800" dirty="0">
              <a:solidFill>
                <a:schemeClr val="accent3">
                  <a:lumMod val="25000"/>
                </a:schemeClr>
              </a:solidFill>
              <a:latin typeface="Abadi"/>
            </a:endParaRPr>
          </a:p>
          <a:p>
            <a:pPr lvl="1">
              <a:lnSpc>
                <a:spcPct val="100000"/>
              </a:lnSpc>
              <a:spcBef>
                <a:spcPts val="1400"/>
              </a:spcBef>
              <a:buFontTx/>
              <a:buChar char="-"/>
            </a:pPr>
            <a:r>
              <a:rPr lang="en-US" sz="1800" dirty="0">
                <a:solidFill>
                  <a:schemeClr val="bg2">
                    <a:lumMod val="50000"/>
                  </a:schemeClr>
                </a:solidFill>
                <a:latin typeface="Abadi"/>
                <a:sym typeface="+mn-ea"/>
              </a:rPr>
              <a:t>The names of unique launch sites in the space mission.</a:t>
            </a:r>
            <a:endParaRPr lang="en-US" sz="1800" dirty="0">
              <a:solidFill>
                <a:schemeClr val="bg2">
                  <a:lumMod val="50000"/>
                </a:schemeClr>
              </a:solidFill>
              <a:latin typeface="Abadi"/>
            </a:endParaRPr>
          </a:p>
          <a:p>
            <a:pPr lvl="1">
              <a:lnSpc>
                <a:spcPct val="100000"/>
              </a:lnSpc>
              <a:spcBef>
                <a:spcPts val="1400"/>
              </a:spcBef>
              <a:buFontTx/>
              <a:buChar char="-"/>
            </a:pPr>
            <a:r>
              <a:rPr lang="en-US" sz="1800" dirty="0">
                <a:solidFill>
                  <a:schemeClr val="bg2">
                    <a:lumMod val="50000"/>
                  </a:schemeClr>
                </a:solidFill>
                <a:latin typeface="Abadi"/>
                <a:sym typeface="+mn-ea"/>
              </a:rPr>
              <a:t>The total payload mass carried by boosters launched by NASA (CRS)</a:t>
            </a:r>
            <a:endParaRPr lang="en-US" sz="1800" dirty="0">
              <a:solidFill>
                <a:schemeClr val="bg2">
                  <a:lumMod val="50000"/>
                </a:schemeClr>
              </a:solidFill>
              <a:latin typeface="Abadi"/>
            </a:endParaRPr>
          </a:p>
          <a:p>
            <a:pPr lvl="1">
              <a:lnSpc>
                <a:spcPct val="100000"/>
              </a:lnSpc>
              <a:spcBef>
                <a:spcPts val="1400"/>
              </a:spcBef>
              <a:buFontTx/>
              <a:buChar char="-"/>
            </a:pPr>
            <a:r>
              <a:rPr lang="en-US" sz="1800" dirty="0">
                <a:solidFill>
                  <a:schemeClr val="bg2">
                    <a:lumMod val="50000"/>
                  </a:schemeClr>
                </a:solidFill>
                <a:latin typeface="Abadi"/>
                <a:sym typeface="+mn-ea"/>
              </a:rPr>
              <a:t>The average payload mass carried by booster version F9 v1.1</a:t>
            </a:r>
            <a:endParaRPr lang="en-US" sz="1800" dirty="0">
              <a:solidFill>
                <a:schemeClr val="bg2">
                  <a:lumMod val="50000"/>
                </a:schemeClr>
              </a:solidFill>
              <a:latin typeface="Abadi"/>
            </a:endParaRPr>
          </a:p>
          <a:p>
            <a:pPr lvl="1">
              <a:lnSpc>
                <a:spcPct val="100000"/>
              </a:lnSpc>
              <a:spcBef>
                <a:spcPts val="1400"/>
              </a:spcBef>
              <a:buFontTx/>
              <a:buChar char="-"/>
            </a:pPr>
            <a:r>
              <a:rPr lang="en-US" sz="1800" dirty="0">
                <a:solidFill>
                  <a:schemeClr val="bg2">
                    <a:lumMod val="50000"/>
                  </a:schemeClr>
                </a:solidFill>
                <a:latin typeface="Abadi"/>
                <a:sym typeface="+mn-ea"/>
              </a:rPr>
              <a:t>The total number of successful and failure mission outcomes</a:t>
            </a:r>
            <a:endParaRPr lang="en-US" sz="1800" dirty="0">
              <a:solidFill>
                <a:schemeClr val="bg2">
                  <a:lumMod val="50000"/>
                </a:schemeClr>
              </a:solidFill>
              <a:latin typeface="Abadi"/>
            </a:endParaRPr>
          </a:p>
          <a:p>
            <a:pPr lvl="1">
              <a:lnSpc>
                <a:spcPct val="100000"/>
              </a:lnSpc>
              <a:spcBef>
                <a:spcPts val="1400"/>
              </a:spcBef>
              <a:buFontTx/>
              <a:buChar char="-"/>
            </a:pPr>
            <a:r>
              <a:rPr lang="en-US" sz="1800" dirty="0">
                <a:solidFill>
                  <a:schemeClr val="bg2">
                    <a:lumMod val="50000"/>
                  </a:schemeClr>
                </a:solidFill>
                <a:latin typeface="Abadi"/>
                <a:sym typeface="+mn-ea"/>
              </a:rPr>
              <a:t>The failed landing outcomes in drone ship, their booster version and launch site names.</a:t>
            </a:r>
            <a:endParaRPr lang="en-US" sz="1800" dirty="0">
              <a:solidFill>
                <a:schemeClr val="bg2">
                  <a:lumMod val="50000"/>
                </a:schemeClr>
              </a:solidFill>
              <a:latin typeface="Abadi"/>
              <a:sym typeface="+mn-ea"/>
            </a:endParaRPr>
          </a:p>
          <a:p>
            <a:pPr lvl="1">
              <a:lnSpc>
                <a:spcPct val="100000"/>
              </a:lnSpc>
              <a:spcBef>
                <a:spcPts val="1400"/>
              </a:spcBef>
              <a:buFontTx/>
              <a:buChar char="-"/>
            </a:pPr>
            <a:r>
              <a:rPr lang="en-US" sz="1800" dirty="0">
                <a:solidFill>
                  <a:schemeClr val="accent3">
                    <a:lumMod val="25000"/>
                  </a:schemeClr>
                </a:solidFill>
                <a:latin typeface="Abadi"/>
                <a:hlinkClick r:id="rId2" action="ppaction://hlinkfile"/>
              </a:rPr>
              <a:t>https://github.com/edwardbera/ibmdatascience/blob/1d856c5e783ce978b6c5aafa35f9ece33c83aeff/EDA%20with%20SQL.ipynb</a:t>
            </a:r>
            <a:endParaRPr lang="en-US" sz="18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fontScale="70000"/>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Are launch sites near railways, highways and coastlines.</a:t>
            </a:r>
            <a:endParaRPr lang="en-US" sz="22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Do launch sites keep certain distance away from cities.</a:t>
            </a:r>
            <a:endParaRPr lang="en-US" sz="2200" dirty="0">
              <a:solidFill>
                <a:schemeClr val="bg2">
                  <a:lumMod val="50000"/>
                </a:schemeClr>
              </a:solidFill>
              <a:latin typeface="Abadi" panose="020B0604020104020204" pitchFamily="34" charset="0"/>
            </a:endParaRPr>
          </a:p>
          <a:p>
            <a:r>
              <a:rPr lang="en-US">
                <a:hlinkClick r:id="rId2" action="ppaction://hlinkfile"/>
              </a:rPr>
              <a:t>https://github.com/edwardbera/ibmdatascience/blob/f29dd90088e96f6d19f0abc9090b9b244947639c/lab_jupyter_launch_site_location.ipynb</a:t>
            </a:r>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sym typeface="+mn-ea"/>
            </a:endParaRPr>
          </a:p>
          <a:p>
            <a:pPr>
              <a:lnSpc>
                <a:spcPct val="100000"/>
              </a:lnSpc>
              <a:spcBef>
                <a:spcPts val="1400"/>
              </a:spcBef>
            </a:pPr>
            <a:r>
              <a:rPr lang="en-US">
                <a:hlinkClick r:id="rId2" action="ppaction://hlinkfile"/>
              </a:rPr>
              <a:t>https://github.com/edwardbera/ibmdatascience/blob/f29dd90088e96f6d19f0abc9090b9b244947639c/spacex_dash_app.py</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loaded the data using </a:t>
            </a:r>
            <a:r>
              <a:rPr lang="en-US" sz="2200" dirty="0" err="1">
                <a:solidFill>
                  <a:schemeClr val="accent3">
                    <a:lumMod val="25000"/>
                  </a:schemeClr>
                </a:solidFill>
                <a:latin typeface="Abadi" panose="020B0604020104020204" pitchFamily="34" charset="0"/>
                <a:sym typeface="+mn-ea"/>
              </a:rPr>
              <a:t>numpy</a:t>
            </a:r>
            <a:r>
              <a:rPr lang="en-US" sz="2200" dirty="0">
                <a:solidFill>
                  <a:schemeClr val="accent3">
                    <a:lumMod val="25000"/>
                  </a:schemeClr>
                </a:solidFill>
                <a:latin typeface="Abadi" panose="020B0604020104020204" pitchFamily="34" charset="0"/>
                <a:sym typeface="+mn-ea"/>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different machine learning models and tune different hyperparameters using </a:t>
            </a:r>
            <a:r>
              <a:rPr lang="en-US" sz="2200" dirty="0" err="1">
                <a:solidFill>
                  <a:schemeClr val="accent3">
                    <a:lumMod val="25000"/>
                  </a:schemeClr>
                </a:solidFill>
                <a:latin typeface="Abadi" panose="020B0604020104020204" pitchFamily="34" charset="0"/>
                <a:sym typeface="+mn-ea"/>
              </a:rPr>
              <a:t>GridSearchCV</a:t>
            </a:r>
            <a:r>
              <a:rPr lang="en-US" sz="2200" dirty="0">
                <a:solidFill>
                  <a:schemeClr val="accent3">
                    <a:lumMod val="25000"/>
                  </a:schemeClr>
                </a:solidFill>
                <a:latin typeface="Abadi" panose="020B0604020104020204" pitchFamily="34" charset="0"/>
                <a:sym typeface="+mn-ea"/>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found the best performing classification model.</a:t>
            </a:r>
            <a:endParaRPr lang="en-US" sz="2200" dirty="0">
              <a:solidFill>
                <a:schemeClr val="accent3">
                  <a:lumMod val="25000"/>
                </a:schemeClr>
              </a:solidFill>
              <a:latin typeface="Abadi" panose="020B0604020104020204" pitchFamily="34" charset="0"/>
            </a:endParaRPr>
          </a:p>
          <a:p>
            <a:r>
              <a:rPr lang="en-US">
                <a:hlinkClick r:id="rId2" action="ppaction://hlinkfile"/>
              </a:rPr>
              <a:t>https://github.com/edwardbera/ibmdatascience/blob/834e22347e0a6ff0869d780cee2c49852725885d/SpaceX_Machine%20Learning%20Prediction_Part_5%20(1).ipynb</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38200" y="1423670"/>
            <a:ext cx="10515600" cy="3811905"/>
          </a:xfrm>
          <a:prstGeom prst="rect">
            <a:avLst/>
          </a:prstGeom>
        </p:spPr>
        <p:txBody>
          <a:bodyPr>
            <a:normAutofit lnSpcReduction="10000"/>
          </a:bodyPr>
          <a:lstStyle/>
          <a:p>
            <a:pPr>
              <a:lnSpc>
                <a:spcPct val="100000"/>
              </a:lnSpc>
              <a:spcBef>
                <a:spcPts val="1400"/>
              </a:spcBef>
            </a:pPr>
            <a:r>
              <a:rPr lang="en-CA" sz="2200">
                <a:solidFill>
                  <a:schemeClr val="accent3">
                    <a:lumMod val="25000"/>
                  </a:schemeClr>
                </a:solidFill>
                <a:latin typeface="Abadi" panose="020B0604020104020204" pitchFamily="34" charset="0"/>
              </a:rPr>
              <a:t>Flight Number vs. Launch Site</a:t>
            </a: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larger the flight amount at a launch site, the greater the success rate at a launch site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Screenshot 2022-09-19 at 15.06.03"/>
          <p:cNvPicPr>
            <a:picLocks noChangeAspect="1"/>
          </p:cNvPicPr>
          <p:nvPr/>
        </p:nvPicPr>
        <p:blipFill>
          <a:blip r:embed="rId2"/>
          <a:stretch>
            <a:fillRect/>
          </a:stretch>
        </p:blipFill>
        <p:spPr>
          <a:xfrm>
            <a:off x="895350" y="1873885"/>
            <a:ext cx="10823575" cy="22180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6775" y="1372235"/>
            <a:ext cx="10687685" cy="3811905"/>
          </a:xfrm>
          <a:prstGeom prst="rect">
            <a:avLst/>
          </a:prstGeom>
        </p:spPr>
        <p:txBody>
          <a:bodyPr>
            <a:normAutofit lnSpcReduction="10000"/>
          </a:bodyPr>
          <a:lstStyle/>
          <a:p>
            <a:pPr>
              <a:lnSpc>
                <a:spcPct val="100000"/>
              </a:lnSpc>
              <a:spcBef>
                <a:spcPts val="1400"/>
              </a:spcBef>
            </a:pPr>
            <a:r>
              <a:rPr lang="en-CA" sz="2200">
                <a:solidFill>
                  <a:schemeClr val="accent3">
                    <a:lumMod val="25000"/>
                  </a:schemeClr>
                </a:solidFill>
                <a:latin typeface="Abadi" panose="020B0604020104020204" pitchFamily="34" charset="0"/>
              </a:rPr>
              <a:t>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higher the payload mass for CCAFS SLC 40 the higher the success rate for the rocket.   </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1" descr="Screenshot 2022-09-19 at 15.07.38"/>
          <p:cNvPicPr>
            <a:picLocks noChangeAspect="1"/>
          </p:cNvPicPr>
          <p:nvPr/>
        </p:nvPicPr>
        <p:blipFill>
          <a:blip r:embed="rId2"/>
          <a:stretch>
            <a:fillRect/>
          </a:stretch>
        </p:blipFill>
        <p:spPr>
          <a:xfrm>
            <a:off x="981075" y="1798955"/>
            <a:ext cx="10458450" cy="21431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330325"/>
            <a:ext cx="10983595" cy="4563745"/>
          </a:xfrm>
          <a:prstGeom prst="rect">
            <a:avLst/>
          </a:prstGeom>
        </p:spPr>
        <p:txBody>
          <a:bodyPr>
            <a:normAutofit fontScale="90000" lnSpcReduction="10000"/>
          </a:bodyPr>
          <a:lstStyle/>
          <a:p>
            <a:pPr>
              <a:lnSpc>
                <a:spcPct val="100000"/>
              </a:lnSpc>
              <a:spcBef>
                <a:spcPts val="1400"/>
              </a:spcBef>
            </a:pPr>
            <a:r>
              <a:rPr lang="en-CA" sz="2200">
                <a:solidFill>
                  <a:schemeClr val="accent3">
                    <a:lumMod val="25000"/>
                  </a:schemeClr>
                </a:solidFill>
                <a:latin typeface="Abadi" panose="020B0604020104020204" pitchFamily="34" charset="0"/>
              </a:rPr>
              <a:t>S</a:t>
            </a:r>
            <a:r>
              <a:rPr lang="en-US" sz="2200">
                <a:solidFill>
                  <a:schemeClr val="accent3">
                    <a:lumMod val="25000"/>
                  </a:schemeClr>
                </a:solidFill>
                <a:latin typeface="Abadi" panose="020B0604020104020204" pitchFamily="34" charset="0"/>
              </a:rPr>
              <a:t>uccess rate of each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sym typeface="+mn-ea"/>
              </a:rPr>
              <a:t>From the plot, we can see that ES-L1, GEO, HEO, SSO, VLEO had the most success rate.</a:t>
            </a:r>
            <a:endParaRPr lang="en-US" sz="2200" dirty="0">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Screenshot 2022-09-19 at 15.11.09"/>
          <p:cNvPicPr>
            <a:picLocks noChangeAspect="1"/>
          </p:cNvPicPr>
          <p:nvPr/>
        </p:nvPicPr>
        <p:blipFill>
          <a:blip r:embed="rId2"/>
          <a:stretch>
            <a:fillRect/>
          </a:stretch>
        </p:blipFill>
        <p:spPr>
          <a:xfrm>
            <a:off x="1701165" y="1640840"/>
            <a:ext cx="6139180" cy="35261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403985"/>
            <a:ext cx="10687685" cy="4288790"/>
          </a:xfrm>
          <a:prstGeom prst="rect">
            <a:avLst/>
          </a:prstGeom>
        </p:spPr>
        <p:txBody>
          <a:bodyPr>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 Flight number vs.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plot below shows the Flight Number vs. Orbit type. We observe that in the LEO orbit, success is related to the number of flights whereas in the GTO orbit, there is no relationship between flight number and the orbit. </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Screenshot 2022-09-19 at 15.18.01"/>
          <p:cNvPicPr>
            <a:picLocks noChangeAspect="1"/>
          </p:cNvPicPr>
          <p:nvPr/>
        </p:nvPicPr>
        <p:blipFill>
          <a:blip r:embed="rId2"/>
          <a:stretch>
            <a:fillRect/>
          </a:stretch>
        </p:blipFill>
        <p:spPr>
          <a:xfrm>
            <a:off x="770255" y="1927860"/>
            <a:ext cx="10699115" cy="22066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391920"/>
            <a:ext cx="10528935" cy="4633595"/>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Payload vs.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can observe that with heavy payloads, the successful landing are more for PO, LEO and ISS orbits.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Screenshot 2022-09-19 at 15.22.11"/>
          <p:cNvPicPr>
            <a:picLocks noChangeAspect="1"/>
          </p:cNvPicPr>
          <p:nvPr/>
        </p:nvPicPr>
        <p:blipFill>
          <a:blip r:embed="rId2"/>
          <a:stretch>
            <a:fillRect/>
          </a:stretch>
        </p:blipFill>
        <p:spPr>
          <a:xfrm>
            <a:off x="831850" y="1910080"/>
            <a:ext cx="10391775" cy="21431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403985"/>
            <a:ext cx="10515600" cy="4477385"/>
          </a:xfrm>
          <a:prstGeom prst="rect">
            <a:avLst/>
          </a:prstGeom>
        </p:spPr>
        <p:txBody>
          <a:bodyPr>
            <a:normAutofit fontScale="70000"/>
          </a:bodyPr>
          <a:lstStyle/>
          <a:p>
            <a:pPr>
              <a:lnSpc>
                <a:spcPct val="100000"/>
              </a:lnSpc>
              <a:spcBef>
                <a:spcPts val="1400"/>
              </a:spcBef>
            </a:pPr>
            <a:r>
              <a:rPr lang="en-US" sz="2200">
                <a:solidFill>
                  <a:schemeClr val="accent3">
                    <a:lumMod val="25000"/>
                  </a:schemeClr>
                </a:solidFill>
                <a:latin typeface="Abadi" panose="020B0604020104020204" pitchFamily="34" charset="0"/>
              </a:rPr>
              <a:t>Yearly average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spcBef>
                <a:spcPts val="1400"/>
              </a:spcBef>
            </a:pPr>
            <a:r>
              <a:rPr lang="en-US" sz="2200" dirty="0">
                <a:latin typeface="Abadi" panose="020B0604020104020204" pitchFamily="34" charset="0"/>
                <a:sym typeface="+mn-ea"/>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1" descr="Screenshot 2022-09-19 at 15.23.52"/>
          <p:cNvPicPr>
            <a:picLocks noChangeAspect="1"/>
          </p:cNvPicPr>
          <p:nvPr/>
        </p:nvPicPr>
        <p:blipFill>
          <a:blip r:embed="rId2"/>
          <a:stretch>
            <a:fillRect/>
          </a:stretch>
        </p:blipFill>
        <p:spPr>
          <a:xfrm>
            <a:off x="1423035" y="1766570"/>
            <a:ext cx="6584315" cy="35223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sym typeface="+mn-ea"/>
              </a:rPr>
              <a:t>We used the key word </a:t>
            </a:r>
            <a:r>
              <a:rPr lang="en-US" sz="2200" b="1" dirty="0">
                <a:latin typeface="Abadi" panose="020B0604020104020204" pitchFamily="34" charset="0"/>
                <a:sym typeface="+mn-ea"/>
              </a:rPr>
              <a:t>DISTINCT</a:t>
            </a:r>
            <a:r>
              <a:rPr lang="en-US" sz="2200" dirty="0">
                <a:latin typeface="Abadi" panose="020B0604020104020204" pitchFamily="34" charset="0"/>
                <a:sym typeface="+mn-ea"/>
              </a:rPr>
              <a:t> to show only unique launch sites from the SpaceX data.</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Picture 1" descr="Screenshot 2022-09-19 at 15.30.46"/>
          <p:cNvPicPr>
            <a:picLocks noChangeAspect="1"/>
          </p:cNvPicPr>
          <p:nvPr/>
        </p:nvPicPr>
        <p:blipFill>
          <a:blip r:embed="rId2"/>
          <a:stretch>
            <a:fillRect/>
          </a:stretch>
        </p:blipFill>
        <p:spPr>
          <a:xfrm>
            <a:off x="3176270" y="1924050"/>
            <a:ext cx="4933950" cy="30099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Picture 1" descr="Screenshot 2022-09-20 at 13.23.41"/>
          <p:cNvPicPr>
            <a:picLocks noChangeAspect="1"/>
          </p:cNvPicPr>
          <p:nvPr/>
        </p:nvPicPr>
        <p:blipFill>
          <a:blip r:embed="rId2"/>
          <a:stretch>
            <a:fillRect/>
          </a:stretch>
        </p:blipFill>
        <p:spPr>
          <a:xfrm>
            <a:off x="972820" y="2104390"/>
            <a:ext cx="7071995" cy="2515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 used the query above to calculate the total payload mass carried by NASA (CRS) boosters.</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Picture 1" descr="Screenshot 2022-09-20 at 13.25.36"/>
          <p:cNvPicPr>
            <a:picLocks noChangeAspect="1"/>
          </p:cNvPicPr>
          <p:nvPr/>
        </p:nvPicPr>
        <p:blipFill>
          <a:blip r:embed="rId2"/>
          <a:stretch>
            <a:fillRect/>
          </a:stretch>
        </p:blipFill>
        <p:spPr>
          <a:xfrm>
            <a:off x="957580" y="2363470"/>
            <a:ext cx="9371330" cy="19361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sym typeface="+mn-ea"/>
              </a:rPr>
              <a:t>I calculated the average payload mass carried by booster version F9 v1.1 as 2928 using the query above.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Picture 1" descr="Screenshot 2022-09-20 at 13.28.07"/>
          <p:cNvPicPr>
            <a:picLocks noChangeAspect="1"/>
          </p:cNvPicPr>
          <p:nvPr/>
        </p:nvPicPr>
        <p:blipFill>
          <a:blip r:embed="rId2"/>
          <a:stretch>
            <a:fillRect/>
          </a:stretch>
        </p:blipFill>
        <p:spPr>
          <a:xfrm>
            <a:off x="1336675" y="2506980"/>
            <a:ext cx="8109585" cy="16389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I found the date of the first successful landing by using the min function on dates where landings where successful.</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Picture 1" descr="Screenshot 2022-09-20 at 13.30.32"/>
          <p:cNvPicPr>
            <a:picLocks noChangeAspect="1"/>
          </p:cNvPicPr>
          <p:nvPr/>
        </p:nvPicPr>
        <p:blipFill>
          <a:blip r:embed="rId2"/>
          <a:stretch>
            <a:fillRect/>
          </a:stretch>
        </p:blipFill>
        <p:spPr>
          <a:xfrm>
            <a:off x="918210" y="1734185"/>
            <a:ext cx="8776335" cy="19297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sym typeface="+mn-ea"/>
              </a:rPr>
              <a:t>I used the </a:t>
            </a:r>
            <a:r>
              <a:rPr lang="en-US" sz="2200" b="1" dirty="0">
                <a:latin typeface="Abadi" panose="020B0604020104020204" pitchFamily="34" charset="0"/>
                <a:sym typeface="+mn-ea"/>
              </a:rPr>
              <a:t>WHERE</a:t>
            </a:r>
            <a:r>
              <a:rPr lang="en-US" sz="2200" dirty="0">
                <a:latin typeface="Abadi" panose="020B0604020104020204" pitchFamily="34" charset="0"/>
                <a:sym typeface="+mn-ea"/>
              </a:rPr>
              <a:t> clause to filter for boosters which have successfully landed on drone ship and applied the </a:t>
            </a:r>
            <a:r>
              <a:rPr lang="en-US" sz="2200" b="1" dirty="0">
                <a:latin typeface="Abadi" panose="020B0604020104020204" pitchFamily="34" charset="0"/>
                <a:sym typeface="+mn-ea"/>
              </a:rPr>
              <a:t>AND</a:t>
            </a:r>
            <a:r>
              <a:rPr lang="en-US" sz="2200" dirty="0">
                <a:latin typeface="Abadi" panose="020B0604020104020204" pitchFamily="34" charset="0"/>
                <a:sym typeface="+mn-ea"/>
              </a:rPr>
              <a:t> condition to determine successful landing with payload mass greater than 4000 but less than 6000</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Picture 1" descr="Screenshot 2022-09-20 at 13.32.43"/>
          <p:cNvPicPr>
            <a:picLocks noChangeAspect="1"/>
          </p:cNvPicPr>
          <p:nvPr/>
        </p:nvPicPr>
        <p:blipFill>
          <a:blip r:embed="rId2"/>
          <a:stretch>
            <a:fillRect/>
          </a:stretch>
        </p:blipFill>
        <p:spPr>
          <a:xfrm>
            <a:off x="800100" y="2109470"/>
            <a:ext cx="10248265" cy="2552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58850" y="1412240"/>
            <a:ext cx="4017645" cy="5006975"/>
          </a:xfrm>
          <a:prstGeom prst="rect">
            <a:avLst/>
          </a:prstGeom>
        </p:spPr>
        <p:txBody>
          <a:bodyPr lIns="91440" tIns="45720" rIns="91440" bIns="45720" anchor="t">
            <a:normAutofit fontScale="45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Data Collection through API</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Data Collection with Web Scraping</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Data Wrangling</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Exploratory Data Analysis with SQL</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Exploratory Data Analysis with Data Visualization</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Interactive Visual Analytics with Folium</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mj-lt"/>
              <a:buAutoNum type="romanLcPeriod"/>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Exploratory Data Analysis result</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Interactive analytics in screenshots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Predictive Analytics result</a:t>
            </a: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mj-lt"/>
              <a:buAutoNum type="romanLcPeriod"/>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spcBef>
                <a:spcPts val="1400"/>
              </a:spcBef>
            </a:pPr>
            <a:r>
              <a:rPr lang="en-US" sz="2200" dirty="0">
                <a:latin typeface="Abadi" panose="020B0604020104020204" pitchFamily="34" charset="0"/>
                <a:sym typeface="+mn-ea"/>
              </a:rPr>
              <a:t>I used wildcard like ‘%’ to filter for </a:t>
            </a:r>
            <a:r>
              <a:rPr lang="en-US" sz="2200" b="1" dirty="0">
                <a:latin typeface="Abadi" panose="020B0604020104020204" pitchFamily="34" charset="0"/>
                <a:sym typeface="+mn-ea"/>
              </a:rPr>
              <a:t>WHERE</a:t>
            </a:r>
            <a:r>
              <a:rPr lang="en-US" sz="2200" dirty="0">
                <a:latin typeface="Abadi" panose="020B0604020104020204" pitchFamily="34" charset="0"/>
                <a:sym typeface="+mn-ea"/>
              </a:rPr>
              <a:t> </a:t>
            </a:r>
            <a:r>
              <a:rPr lang="en-US" sz="2200" dirty="0" err="1">
                <a:latin typeface="Abadi" panose="020B0604020104020204" pitchFamily="34" charset="0"/>
                <a:sym typeface="+mn-ea"/>
              </a:rPr>
              <a:t>MissionOutcome</a:t>
            </a:r>
            <a:r>
              <a:rPr lang="en-US" sz="2200" dirty="0">
                <a:latin typeface="Abadi" panose="020B0604020104020204" pitchFamily="34" charset="0"/>
                <a:sym typeface="+mn-ea"/>
              </a:rPr>
              <a:t> was a success or a failure. </a:t>
            </a:r>
            <a:endParaRPr lang="en-US" sz="2200" dirty="0">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1" descr="Screenshot 2022-09-20 at 13.34.18"/>
          <p:cNvPicPr>
            <a:picLocks noChangeAspect="1"/>
          </p:cNvPicPr>
          <p:nvPr/>
        </p:nvPicPr>
        <p:blipFill>
          <a:blip r:embed="rId2"/>
          <a:stretch>
            <a:fillRect/>
          </a:stretch>
        </p:blipFill>
        <p:spPr>
          <a:xfrm>
            <a:off x="770255" y="2376170"/>
            <a:ext cx="10591800" cy="15049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latin typeface="Abadi" panose="020B0604020104020204" pitchFamily="34" charset="0"/>
                <a:sym typeface="+mn-ea"/>
              </a:rPr>
              <a:t>I determined the boosters that have carried the maximum payload using a subquery in the </a:t>
            </a:r>
            <a:r>
              <a:rPr lang="en-US" sz="2200" b="1" dirty="0">
                <a:latin typeface="Abadi" panose="020B0604020104020204" pitchFamily="34" charset="0"/>
                <a:sym typeface="+mn-ea"/>
              </a:rPr>
              <a:t>WHERE</a:t>
            </a:r>
            <a:r>
              <a:rPr lang="en-US" sz="2200" dirty="0">
                <a:latin typeface="Abadi" panose="020B0604020104020204" pitchFamily="34" charset="0"/>
                <a:sym typeface="+mn-ea"/>
              </a:rPr>
              <a:t> clause and the </a:t>
            </a:r>
            <a:r>
              <a:rPr lang="en-US" sz="2200" b="1" dirty="0">
                <a:latin typeface="Abadi" panose="020B0604020104020204" pitchFamily="34" charset="0"/>
                <a:sym typeface="+mn-ea"/>
              </a:rPr>
              <a:t>MAX() </a:t>
            </a:r>
            <a:r>
              <a:rPr lang="en-US" sz="2200" dirty="0">
                <a:latin typeface="Abadi" panose="020B0604020104020204" pitchFamily="34" charset="0"/>
                <a:sym typeface="+mn-ea"/>
              </a:rPr>
              <a:t>function.</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Picture 1" descr="Screenshot 2022-09-20 at 13.36.01"/>
          <p:cNvPicPr>
            <a:picLocks noChangeAspect="1"/>
          </p:cNvPicPr>
          <p:nvPr/>
        </p:nvPicPr>
        <p:blipFill>
          <a:blip r:embed="rId2"/>
          <a:stretch>
            <a:fillRect/>
          </a:stretch>
        </p:blipFill>
        <p:spPr>
          <a:xfrm>
            <a:off x="1685925" y="1537970"/>
            <a:ext cx="8820150" cy="37814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825625"/>
            <a:ext cx="10481945" cy="435165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 extracted the 2015 launch record by filtering dates with 2015 and drone ships.</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Picture 1" descr="Screenshot 2022-09-20 at 13.37.20"/>
          <p:cNvPicPr>
            <a:picLocks noChangeAspect="1"/>
          </p:cNvPicPr>
          <p:nvPr/>
        </p:nvPicPr>
        <p:blipFill>
          <a:blip r:embed="rId2"/>
          <a:stretch>
            <a:fillRect/>
          </a:stretch>
        </p:blipFill>
        <p:spPr>
          <a:xfrm>
            <a:off x="675005" y="2040255"/>
            <a:ext cx="10841990" cy="17919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r>
              <a:rPr lang="en-US" sz="2200" dirty="0">
                <a:latin typeface="Abadi" panose="020B0604020104020204" pitchFamily="34" charset="0"/>
                <a:sym typeface="+mn-ea"/>
              </a:rPr>
              <a:t>We selected Landing outcomes and the </a:t>
            </a:r>
            <a:r>
              <a:rPr lang="en-US" sz="2200" b="1" dirty="0">
                <a:latin typeface="Abadi" panose="020B0604020104020204" pitchFamily="34" charset="0"/>
                <a:sym typeface="+mn-ea"/>
              </a:rPr>
              <a:t>COUNT</a:t>
            </a:r>
            <a:r>
              <a:rPr lang="en-US" sz="2200" dirty="0">
                <a:latin typeface="Abadi" panose="020B0604020104020204" pitchFamily="34" charset="0"/>
                <a:sym typeface="+mn-ea"/>
              </a:rPr>
              <a:t> of landing outcomes from the data and used the </a:t>
            </a:r>
            <a:r>
              <a:rPr lang="en-US" sz="2200" b="1" dirty="0">
                <a:latin typeface="Abadi" panose="020B0604020104020204" pitchFamily="34" charset="0"/>
                <a:sym typeface="+mn-ea"/>
              </a:rPr>
              <a:t>WHERE</a:t>
            </a:r>
            <a:r>
              <a:rPr lang="en-US" sz="2200" dirty="0">
                <a:latin typeface="Abadi" panose="020B0604020104020204" pitchFamily="34" charset="0"/>
                <a:sym typeface="+mn-ea"/>
              </a:rPr>
              <a:t> clause to filter for landing outcomes </a:t>
            </a:r>
            <a:r>
              <a:rPr lang="en-US" sz="2200" b="1" dirty="0">
                <a:latin typeface="Abadi" panose="020B0604020104020204" pitchFamily="34" charset="0"/>
                <a:sym typeface="+mn-ea"/>
              </a:rPr>
              <a:t>BETWEEN</a:t>
            </a:r>
            <a:r>
              <a:rPr lang="en-US" sz="2200" dirty="0">
                <a:latin typeface="Abadi" panose="020B0604020104020204" pitchFamily="34" charset="0"/>
                <a:sym typeface="+mn-ea"/>
              </a:rPr>
              <a:t> 2010-06-04 to 2010-03-20.</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Picture 1" descr="Screenshot 2022-09-20 at 13.43.48"/>
          <p:cNvPicPr>
            <a:picLocks noChangeAspect="1"/>
          </p:cNvPicPr>
          <p:nvPr/>
        </p:nvPicPr>
        <p:blipFill>
          <a:blip r:embed="rId2"/>
          <a:stretch>
            <a:fillRect/>
          </a:stretch>
        </p:blipFill>
        <p:spPr>
          <a:xfrm>
            <a:off x="939800" y="1696720"/>
            <a:ext cx="9239250" cy="4381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All launch sites global map markers</a:t>
            </a:r>
            <a:endParaRPr lang="en-US" dirty="0">
              <a:solidFill>
                <a:srgbClr val="0B49CB"/>
              </a:solidFill>
              <a:latin typeface="Abadi"/>
            </a:endParaRPr>
          </a:p>
        </p:txBody>
      </p:sp>
      <p:pic>
        <p:nvPicPr>
          <p:cNvPr id="4" name="Picture 3" descr="Screenshot 2022-09-20 at 14.09.08"/>
          <p:cNvPicPr>
            <a:picLocks noChangeAspect="1"/>
          </p:cNvPicPr>
          <p:nvPr/>
        </p:nvPicPr>
        <p:blipFill>
          <a:blip r:embed="rId2"/>
          <a:stretch>
            <a:fillRect/>
          </a:stretch>
        </p:blipFill>
        <p:spPr>
          <a:xfrm>
            <a:off x="699135" y="1825625"/>
            <a:ext cx="8237855" cy="43770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Markers showing launch sites with color labels</a:t>
            </a:r>
            <a:endParaRPr lang="en-US" dirty="0">
              <a:solidFill>
                <a:srgbClr val="0B49CB"/>
              </a:solidFill>
              <a:latin typeface="Abadi"/>
            </a:endParaRPr>
          </a:p>
        </p:txBody>
      </p:sp>
      <p:pic>
        <p:nvPicPr>
          <p:cNvPr id="4" name="Content Placeholder 3"/>
          <p:cNvPicPr>
            <a:picLocks noGrp="1" noChangeAspect="1"/>
          </p:cNvPicPr>
          <p:nvPr/>
        </p:nvPicPr>
        <p:blipFill>
          <a:blip r:embed="rId2"/>
          <a:stretch>
            <a:fillRect/>
          </a:stretch>
        </p:blipFill>
        <p:spPr>
          <a:xfrm>
            <a:off x="770011" y="1253472"/>
            <a:ext cx="10687962" cy="47721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Launch Site distance to landmarks</a:t>
            </a:r>
            <a:endParaRPr lang="en-US" dirty="0">
              <a:solidFill>
                <a:srgbClr val="0B49CB"/>
              </a:solidFill>
              <a:latin typeface="Abadi"/>
            </a:endParaRPr>
          </a:p>
        </p:txBody>
      </p:sp>
      <p:pic>
        <p:nvPicPr>
          <p:cNvPr id="4" name="Content Placeholder 3"/>
          <p:cNvPicPr>
            <a:picLocks noGrp="1" noChangeAspect="1"/>
          </p:cNvPicPr>
          <p:nvPr/>
        </p:nvPicPr>
        <p:blipFill>
          <a:blip r:embed="rId2"/>
          <a:stretch>
            <a:fillRect/>
          </a:stretch>
        </p:blipFill>
        <p:spPr>
          <a:xfrm>
            <a:off x="770010" y="1362318"/>
            <a:ext cx="10092431" cy="506489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59216" y="645965"/>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each site</a:t>
            </a:r>
            <a:endParaRPr lang="en-US" dirty="0">
              <a:solidFill>
                <a:srgbClr val="0B49CB"/>
              </a:solidFill>
              <a:latin typeface="Abadi"/>
            </a:endParaRPr>
          </a:p>
        </p:txBody>
      </p:sp>
      <p:pic>
        <p:nvPicPr>
          <p:cNvPr id="4" name="Picture 3" descr="Screenshot 2022-09-21 at 08.11.03"/>
          <p:cNvPicPr>
            <a:picLocks noChangeAspect="1"/>
          </p:cNvPicPr>
          <p:nvPr/>
        </p:nvPicPr>
        <p:blipFill>
          <a:blip r:embed="rId2"/>
          <a:stretch>
            <a:fillRect/>
          </a:stretch>
        </p:blipFill>
        <p:spPr>
          <a:xfrm>
            <a:off x="851535" y="1332230"/>
            <a:ext cx="8846185" cy="4023360"/>
          </a:xfrm>
          <a:prstGeom prst="rect">
            <a:avLst/>
          </a:prstGeom>
        </p:spPr>
      </p:pic>
      <p:sp>
        <p:nvSpPr>
          <p:cNvPr id="6" name="Text Box 5"/>
          <p:cNvSpPr txBox="1"/>
          <p:nvPr/>
        </p:nvSpPr>
        <p:spPr>
          <a:xfrm>
            <a:off x="851535" y="5355590"/>
            <a:ext cx="5374640" cy="368300"/>
          </a:xfrm>
          <a:prstGeom prst="rect">
            <a:avLst/>
          </a:prstGeom>
          <a:noFill/>
        </p:spPr>
        <p:txBody>
          <a:bodyPr wrap="square" rtlCol="0">
            <a:spAutoFit/>
          </a:bodyPr>
          <a:p>
            <a:pPr marL="285750" indent="-285750">
              <a:buFont typeface="Arial" panose="020B0604020202020204" pitchFamily="34" charset="0"/>
              <a:buChar char="•"/>
            </a:pPr>
            <a:r>
              <a:rPr lang="en-US"/>
              <a:t>KSC LC-39A had the highest success rate.</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2521403"/>
            <a:ext cx="5660840" cy="1898424"/>
          </a:xfrm>
          <a:prstGeom prst="rect">
            <a:avLst/>
          </a:prstGeom>
        </p:spPr>
        <p:txBody>
          <a:bodyPr vert="horz" lIns="91440" tIns="45720" rIns="91440" bIns="45720" rtlCol="0">
            <a:normAutofit fontScale="3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Space X advertises Falcon 9 rocket launches on its website with a cost of 62 million dollars; other providers cost upward of 165 million dollars each, much of the savings is because Space X can reuse the first stage.</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 typeface="Wingdings" panose="05000000000000000000" charset="0"/>
              <a:buChar char=""/>
            </a:pPr>
            <a:r>
              <a:rPr lang="en-US" sz="2200" dirty="0">
                <a:solidFill>
                  <a:schemeClr val="accent3">
                    <a:lumMod val="25000"/>
                  </a:schemeClr>
                </a:solidFill>
                <a:latin typeface="Abadi" panose="020B0604020104020204" pitchFamily="34" charset="0"/>
                <a:sym typeface="+mn-ea"/>
              </a:rPr>
              <a:t>What factors determine if the rocket will land successfully?</a:t>
            </a:r>
            <a:endParaRPr lang="en-US" sz="2200" dirty="0">
              <a:solidFill>
                <a:schemeClr val="accent3">
                  <a:lumMod val="25000"/>
                </a:schemeClr>
              </a:solidFill>
              <a:latin typeface="Abadi" panose="020B0604020104020204" pitchFamily="34" charset="0"/>
            </a:endParaRPr>
          </a:p>
          <a:p>
            <a:pPr lvl="1">
              <a:spcBef>
                <a:spcPts val="1400"/>
              </a:spcBef>
              <a:buFont typeface="Wingdings" panose="05000000000000000000" charset="0"/>
              <a:buChar char=""/>
            </a:pPr>
            <a:r>
              <a:rPr lang="en-US" sz="2200" dirty="0">
                <a:solidFill>
                  <a:schemeClr val="accent3">
                    <a:lumMod val="25000"/>
                  </a:schemeClr>
                </a:solidFill>
                <a:latin typeface="Abadi" panose="020B0604020104020204" pitchFamily="34" charset="0"/>
                <a:sym typeface="+mn-ea"/>
              </a:rPr>
              <a:t>The interaction amongst various features that determine the success rate of a successful landing.</a:t>
            </a:r>
            <a:endParaRPr lang="en-US" sz="2200" dirty="0">
              <a:solidFill>
                <a:schemeClr val="accent3">
                  <a:lumMod val="25000"/>
                </a:schemeClr>
              </a:solidFill>
              <a:latin typeface="Abadi" panose="020B0604020104020204" pitchFamily="34" charset="0"/>
            </a:endParaRPr>
          </a:p>
          <a:p>
            <a:pPr lvl="1">
              <a:spcBef>
                <a:spcPts val="1400"/>
              </a:spcBef>
              <a:buFont typeface="Wingdings" panose="05000000000000000000" charset="0"/>
              <a:buChar char=""/>
            </a:pPr>
            <a:r>
              <a:rPr lang="en-US" sz="2200" dirty="0">
                <a:solidFill>
                  <a:schemeClr val="accent3">
                    <a:lumMod val="25000"/>
                  </a:schemeClr>
                </a:solidFill>
                <a:latin typeface="Abadi" panose="020B0604020104020204" pitchFamily="34" charset="0"/>
                <a:sym typeface="+mn-ea"/>
              </a:rPr>
              <a:t>What operating conditions needs to be in place to ensure a successful landing program.</a:t>
            </a:r>
            <a:endParaRPr lang="en-US" sz="2200" dirty="0">
              <a:solidFill>
                <a:schemeClr val="accent3">
                  <a:lumMod val="25000"/>
                </a:schemeClr>
              </a:solidFill>
              <a:latin typeface="Abadi" panose="020B0604020104020204" pitchFamily="34" charset="0"/>
            </a:endParaRPr>
          </a:p>
          <a:p>
            <a:pPr>
              <a:spcBef>
                <a:spcPts val="1400"/>
              </a:spcBef>
              <a:buFont typeface="Wingdings" panose="05000000000000000000" charset="0"/>
              <a:buChar char=""/>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27855"/>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t>
            </a:r>
            <a:r>
              <a:rPr lang="en-US">
                <a:sym typeface="+mn-ea"/>
              </a:rPr>
              <a:t>KSC LC-39A</a:t>
            </a:r>
            <a:r>
              <a:rPr lang="en-US" dirty="0">
                <a:solidFill>
                  <a:srgbClr val="0B49CB"/>
                </a:solidFill>
                <a:latin typeface="Abadi"/>
              </a:rPr>
              <a:t> success ratio</a:t>
            </a:r>
            <a:endParaRPr lang="en-US" dirty="0">
              <a:solidFill>
                <a:srgbClr val="0B49CB"/>
              </a:solidFill>
              <a:latin typeface="Abadi"/>
            </a:endParaRPr>
          </a:p>
        </p:txBody>
      </p:sp>
      <p:pic>
        <p:nvPicPr>
          <p:cNvPr id="4" name="Picture 3" descr="Screenshot 2022-09-21 at 08.18.10"/>
          <p:cNvPicPr>
            <a:picLocks noChangeAspect="1"/>
          </p:cNvPicPr>
          <p:nvPr/>
        </p:nvPicPr>
        <p:blipFill>
          <a:blip r:embed="rId2"/>
          <a:stretch>
            <a:fillRect/>
          </a:stretch>
        </p:blipFill>
        <p:spPr>
          <a:xfrm>
            <a:off x="845185" y="1358900"/>
            <a:ext cx="9277350" cy="3838575"/>
          </a:xfrm>
          <a:prstGeom prst="rect">
            <a:avLst/>
          </a:prstGeom>
        </p:spPr>
      </p:pic>
      <p:sp>
        <p:nvSpPr>
          <p:cNvPr id="6" name="Text Box 5"/>
          <p:cNvSpPr txBox="1"/>
          <p:nvPr/>
        </p:nvSpPr>
        <p:spPr>
          <a:xfrm>
            <a:off x="1448435" y="5365115"/>
            <a:ext cx="4899025" cy="368300"/>
          </a:xfrm>
          <a:prstGeom prst="rect">
            <a:avLst/>
          </a:prstGeom>
          <a:noFill/>
        </p:spPr>
        <p:txBody>
          <a:bodyPr wrap="none" rtlCol="0">
            <a:spAutoFit/>
          </a:bodyPr>
          <a:p>
            <a:pPr marL="285750" indent="-285750" algn="l">
              <a:buFont typeface="Arial" panose="020B0604020202020204" pitchFamily="34" charset="0"/>
              <a:buChar char="•"/>
            </a:pPr>
            <a:r>
              <a:rPr lang="en-US">
                <a:sym typeface="+mn-ea"/>
              </a:rPr>
              <a:t>KSC LC-39A had a success rate of 76.9% .</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50204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000" dirty="0">
                <a:solidFill>
                  <a:srgbClr val="0B49CB"/>
                </a:solidFill>
                <a:latin typeface="Abadi" panose="020B0604020104020204" pitchFamily="34" charset="0"/>
                <a:ea typeface="+mj-ea"/>
                <a:cs typeface="+mj-cs"/>
                <a:sym typeface="+mn-ea"/>
              </a:rPr>
              <a:t>Scatter plot of Payload vs Launch Outcome for all sites, with different payload selected in the range slider</a:t>
            </a:r>
            <a:endParaRPr lang="en-US" sz="2000" dirty="0">
              <a:solidFill>
                <a:srgbClr val="0B49CB"/>
              </a:solidFill>
              <a:latin typeface="Abadi" panose="020B0604020104020204" pitchFamily="34" charset="0"/>
              <a:ea typeface="+mj-ea"/>
              <a:cs typeface="+mj-cs"/>
              <a:sym typeface="+mn-ea"/>
            </a:endParaRPr>
          </a:p>
        </p:txBody>
      </p:sp>
      <p:pic>
        <p:nvPicPr>
          <p:cNvPr id="2" name="Picture 1" descr="Screenshot 2022-09-21 at 09.05.18"/>
          <p:cNvPicPr>
            <a:picLocks noChangeAspect="1"/>
          </p:cNvPicPr>
          <p:nvPr/>
        </p:nvPicPr>
        <p:blipFill>
          <a:blip r:embed="rId2"/>
          <a:stretch>
            <a:fillRect/>
          </a:stretch>
        </p:blipFill>
        <p:spPr>
          <a:xfrm>
            <a:off x="770255" y="1337310"/>
            <a:ext cx="6504305" cy="2637155"/>
          </a:xfrm>
          <a:prstGeom prst="rect">
            <a:avLst/>
          </a:prstGeom>
        </p:spPr>
      </p:pic>
      <p:pic>
        <p:nvPicPr>
          <p:cNvPr id="4" name="Picture 3" descr="Screenshot 2022-09-21 at 09.04.14"/>
          <p:cNvPicPr>
            <a:picLocks noChangeAspect="1"/>
          </p:cNvPicPr>
          <p:nvPr/>
        </p:nvPicPr>
        <p:blipFill>
          <a:blip r:embed="rId3"/>
          <a:stretch>
            <a:fillRect/>
          </a:stretch>
        </p:blipFill>
        <p:spPr>
          <a:xfrm>
            <a:off x="770255" y="4123690"/>
            <a:ext cx="6494145" cy="26327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sym typeface="+mn-ea"/>
              </a:rPr>
              <a:t>The decision tree classifier is the model with the highest classification accuracy</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6079490" y="1767840"/>
            <a:ext cx="5299710" cy="3811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Screenshot 2022-09-27 at 18.26.57"/>
          <p:cNvPicPr>
            <a:picLocks noChangeAspect="1"/>
          </p:cNvPicPr>
          <p:nvPr/>
        </p:nvPicPr>
        <p:blipFill>
          <a:blip r:embed="rId2"/>
          <a:stretch>
            <a:fillRect/>
          </a:stretch>
        </p:blipFill>
        <p:spPr>
          <a:xfrm>
            <a:off x="770255" y="1767840"/>
            <a:ext cx="5133975" cy="42576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520825"/>
            <a:ext cx="9939655" cy="4351655"/>
          </a:xfrm>
          <a:prstGeom prst="rect">
            <a:avLst/>
          </a:prstGeom>
        </p:spPr>
        <p:txBody>
          <a:bodyPr>
            <a:normAutofit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sym typeface="+mn-ea"/>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sym typeface="+mn-ea"/>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Orbits </a:t>
            </a:r>
            <a:r>
              <a:rPr lang="en-US" sz="2200" dirty="0">
                <a:latin typeface="Abadi" panose="020B0604020104020204" pitchFamily="34" charset="0"/>
                <a:sym typeface="+mn-ea"/>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collected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processed</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Data collection methodologies:</a:t>
            </a:r>
            <a:endParaRPr lang="en-US" sz="220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romanLcPeriod"/>
            </a:pPr>
            <a:r>
              <a:rPr lang="en-US" sz="2200">
                <a:solidFill>
                  <a:schemeClr val="accent3">
                    <a:lumMod val="25000"/>
                  </a:schemeClr>
                </a:solidFill>
                <a:latin typeface="Abadi" panose="020B0604020104020204" pitchFamily="34" charset="0"/>
              </a:rPr>
              <a:t>SpaceX rest API</a:t>
            </a:r>
            <a:endParaRPr lang="en-US" sz="220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romanLcPeriod"/>
            </a:pPr>
            <a:r>
              <a:rPr lang="en-US" sz="2200">
                <a:solidFill>
                  <a:schemeClr val="accent3">
                    <a:lumMod val="25000"/>
                  </a:schemeClr>
                </a:solidFill>
                <a:latin typeface="Abadi" panose="020B0604020104020204" pitchFamily="34" charset="0"/>
              </a:rPr>
              <a:t>Webscraping</a:t>
            </a:r>
            <a:endParaRPr lang="en-US" sz="2200">
              <a:solidFill>
                <a:schemeClr val="accent3">
                  <a:lumMod val="25000"/>
                </a:schemeClr>
              </a:solidFill>
              <a:latin typeface="Abadi" panose="020B0604020104020204" pitchFamily="34" charset="0"/>
            </a:endParaRPr>
          </a:p>
          <a:p>
            <a:pPr marL="457200" indent="-45720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909945" y="1381760"/>
            <a:ext cx="5461000" cy="5045710"/>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1800" dirty="0">
                <a:solidFill>
                  <a:srgbClr val="1C7DDB"/>
                </a:solidFill>
                <a:latin typeface="Abadi"/>
              </a:rPr>
              <a:t>1. Getting response from API</a:t>
            </a:r>
            <a:endParaRPr lang="en-US" sz="1800" dirty="0">
              <a:solidFill>
                <a:srgbClr val="1C7DDB"/>
              </a:solidFill>
              <a:latin typeface="Abadi"/>
            </a:endParaRPr>
          </a:p>
          <a:p>
            <a:pPr marL="0" indent="0">
              <a:buNone/>
            </a:pPr>
            <a:endParaRPr lang="en-US" sz="1800" dirty="0">
              <a:solidFill>
                <a:srgbClr val="1C7DDB"/>
              </a:solidFill>
              <a:latin typeface="Abadi"/>
            </a:endParaRPr>
          </a:p>
          <a:p>
            <a:pPr marL="0" indent="0">
              <a:buNone/>
            </a:pPr>
            <a:endParaRPr lang="en-US" sz="1800" dirty="0">
              <a:solidFill>
                <a:srgbClr val="1C7DDB"/>
              </a:solidFill>
              <a:latin typeface="Abadi"/>
            </a:endParaRPr>
          </a:p>
          <a:p>
            <a:pPr marL="0" indent="0">
              <a:buNone/>
            </a:pPr>
            <a:endParaRPr lang="en-US" sz="2000">
              <a:cs typeface="Calibri"/>
            </a:endParaRPr>
          </a:p>
          <a:p>
            <a:pPr marL="0" indent="0">
              <a:buNone/>
            </a:pPr>
            <a:r>
              <a:rPr lang="en-US" sz="2000">
                <a:cs typeface="Calibri"/>
              </a:rPr>
              <a:t>2. Converting response to a json file.</a:t>
            </a:r>
            <a:endParaRPr lang="en-US" sz="2000">
              <a:cs typeface="Calibri"/>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Data Collection with SpaceX API rest API calls.</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r>
              <a:rPr lang="en-US">
                <a:hlinkClick r:id="rId2" action="ppaction://hlinkfile"/>
              </a:rPr>
              <a:t>https://github.com/edwardbera/ibmdatascience/blob/a2fc82335062e51afdac9119620283a850c1f8c0/jupyter-labs-spacex-data-collection-api.ipynb</a:t>
            </a:r>
            <a:endParaRPr lang="en-US">
              <a:hlinkClick r:id="rId2" action="ppaction://hlinkfile"/>
            </a:endParaRPr>
          </a:p>
          <a:p>
            <a:endParaRPr lang="en-US">
              <a:hlinkClick r:id="rId2" action="ppaction://hlinkfile"/>
            </a:endParaRPr>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Picture 1" descr="Screenshot 2022-09-15 at 14.55.12"/>
          <p:cNvPicPr>
            <a:picLocks noChangeAspect="1"/>
          </p:cNvPicPr>
          <p:nvPr/>
        </p:nvPicPr>
        <p:blipFill>
          <a:blip r:embed="rId3"/>
          <a:srcRect t="55988"/>
          <a:stretch>
            <a:fillRect/>
          </a:stretch>
        </p:blipFill>
        <p:spPr>
          <a:xfrm>
            <a:off x="6010275" y="3201035"/>
            <a:ext cx="5064760" cy="1155065"/>
          </a:xfrm>
          <a:prstGeom prst="rect">
            <a:avLst/>
          </a:prstGeom>
        </p:spPr>
      </p:pic>
      <p:pic>
        <p:nvPicPr>
          <p:cNvPr id="7" name="Picture 6" descr="Screenshot 2022-09-15 at 14.53.12"/>
          <p:cNvPicPr>
            <a:picLocks noChangeAspect="1"/>
          </p:cNvPicPr>
          <p:nvPr/>
        </p:nvPicPr>
        <p:blipFill>
          <a:blip r:embed="rId4"/>
          <a:stretch>
            <a:fillRect/>
          </a:stretch>
        </p:blipFill>
        <p:spPr>
          <a:xfrm>
            <a:off x="6010275" y="1677670"/>
            <a:ext cx="4635500" cy="1200150"/>
          </a:xfrm>
          <a:prstGeom prst="rect">
            <a:avLst/>
          </a:prstGeom>
        </p:spPr>
      </p:pic>
      <p:pic>
        <p:nvPicPr>
          <p:cNvPr id="9" name="Picture 8" descr="Screenshot 2022-09-15 at 15.14.04"/>
          <p:cNvPicPr>
            <a:picLocks noChangeAspect="1"/>
          </p:cNvPicPr>
          <p:nvPr/>
        </p:nvPicPr>
        <p:blipFill>
          <a:blip r:embed="rId5"/>
          <a:srcRect r="51408"/>
          <a:stretch>
            <a:fillRect/>
          </a:stretch>
        </p:blipFill>
        <p:spPr>
          <a:xfrm>
            <a:off x="6010275" y="5713095"/>
            <a:ext cx="5064125" cy="664210"/>
          </a:xfrm>
          <a:prstGeom prst="rect">
            <a:avLst/>
          </a:prstGeom>
        </p:spPr>
      </p:pic>
      <p:pic>
        <p:nvPicPr>
          <p:cNvPr id="10" name="Picture 9" descr="Screenshot 2022-09-15 at 15.13.09"/>
          <p:cNvPicPr>
            <a:picLocks noChangeAspect="1"/>
          </p:cNvPicPr>
          <p:nvPr/>
        </p:nvPicPr>
        <p:blipFill>
          <a:blip r:embed="rId6"/>
          <a:srcRect r="47241"/>
          <a:stretch>
            <a:fillRect/>
          </a:stretch>
        </p:blipFill>
        <p:spPr>
          <a:xfrm>
            <a:off x="6038215" y="4535805"/>
            <a:ext cx="4607560" cy="1054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sym typeface="+mn-ea"/>
              </a:rPr>
              <a:t> I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sym typeface="+mn-ea"/>
              </a:rPr>
              <a:t>I parsed the table and converted it into a pandas dataframe.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hlinkClick r:id="rId2" action="ppaction://hlinkfile"/>
              </a:rPr>
              <a:t>https://github.com/edwardbera/ibmdatascience/blob/a2fc82335062e51afdac9119620283a850c1f8c0/jupyter-labs-webscraping.ipynb</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233670" y="1333500"/>
            <a:ext cx="6137275" cy="484251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pic>
        <p:nvPicPr>
          <p:cNvPr id="5" name="Picture 4" descr="WEB SCRAPING"/>
          <p:cNvPicPr>
            <a:picLocks noChangeAspect="1"/>
          </p:cNvPicPr>
          <p:nvPr/>
        </p:nvPicPr>
        <p:blipFill>
          <a:blip r:embed="rId3"/>
          <a:srcRect r="43093" b="-375"/>
          <a:stretch>
            <a:fillRect/>
          </a:stretch>
        </p:blipFill>
        <p:spPr>
          <a:xfrm>
            <a:off x="5233670" y="1341755"/>
            <a:ext cx="3044825" cy="1528445"/>
          </a:xfrm>
          <a:prstGeom prst="rect">
            <a:avLst/>
          </a:prstGeom>
        </p:spPr>
      </p:pic>
      <p:pic>
        <p:nvPicPr>
          <p:cNvPr id="7" name="Picture 6" descr="Web scraping 2"/>
          <p:cNvPicPr>
            <a:picLocks noChangeAspect="1"/>
          </p:cNvPicPr>
          <p:nvPr/>
        </p:nvPicPr>
        <p:blipFill>
          <a:blip r:embed="rId4"/>
          <a:srcRect r="46558" b="4691"/>
          <a:stretch>
            <a:fillRect/>
          </a:stretch>
        </p:blipFill>
        <p:spPr>
          <a:xfrm>
            <a:off x="5304155" y="2927985"/>
            <a:ext cx="2903855" cy="1019175"/>
          </a:xfrm>
          <a:prstGeom prst="rect">
            <a:avLst/>
          </a:prstGeom>
        </p:spPr>
      </p:pic>
      <p:pic>
        <p:nvPicPr>
          <p:cNvPr id="8" name="Picture 7" descr="Screenshot 2022-09-19 at 13.29.08"/>
          <p:cNvPicPr>
            <a:picLocks noChangeAspect="1"/>
          </p:cNvPicPr>
          <p:nvPr/>
        </p:nvPicPr>
        <p:blipFill>
          <a:blip r:embed="rId5"/>
          <a:srcRect r="51879" b="1674"/>
          <a:stretch>
            <a:fillRect/>
          </a:stretch>
        </p:blipFill>
        <p:spPr>
          <a:xfrm>
            <a:off x="5304155" y="4012565"/>
            <a:ext cx="3498215" cy="1485900"/>
          </a:xfrm>
          <a:prstGeom prst="rect">
            <a:avLst/>
          </a:prstGeom>
        </p:spPr>
      </p:pic>
      <p:pic>
        <p:nvPicPr>
          <p:cNvPr id="10" name="Picture 9" descr="Screenshot 2022-09-19 at 13.29.54"/>
          <p:cNvPicPr>
            <a:picLocks noChangeAspect="1"/>
          </p:cNvPicPr>
          <p:nvPr/>
        </p:nvPicPr>
        <p:blipFill>
          <a:blip r:embed="rId6"/>
          <a:stretch>
            <a:fillRect/>
          </a:stretch>
        </p:blipFill>
        <p:spPr>
          <a:xfrm>
            <a:off x="5304155" y="5563870"/>
            <a:ext cx="4098290" cy="612140"/>
          </a:xfrm>
          <a:prstGeom prst="rect">
            <a:avLst/>
          </a:prstGeom>
        </p:spPr>
      </p:pic>
      <p:sp>
        <p:nvSpPr>
          <p:cNvPr id="13" name="Text Box 12"/>
          <p:cNvSpPr txBox="1"/>
          <p:nvPr/>
        </p:nvSpPr>
        <p:spPr>
          <a:xfrm>
            <a:off x="9159875" y="1470025"/>
            <a:ext cx="1988185" cy="553085"/>
          </a:xfrm>
          <a:prstGeom prst="rect">
            <a:avLst/>
          </a:prstGeom>
          <a:noFill/>
        </p:spPr>
        <p:txBody>
          <a:bodyPr wrap="square" rtlCol="0">
            <a:spAutoFit/>
          </a:bodyPr>
          <a:p>
            <a:pPr algn="l"/>
            <a:r>
              <a:rPr lang="en-US" sz="1000"/>
              <a:t> HTTP GET method to request the Falcon9 Launch HTML page</a:t>
            </a:r>
            <a:endParaRPr lang="en-US" sz="1000"/>
          </a:p>
        </p:txBody>
      </p:sp>
      <p:sp>
        <p:nvSpPr>
          <p:cNvPr id="14" name="Text Box 13"/>
          <p:cNvSpPr txBox="1"/>
          <p:nvPr/>
        </p:nvSpPr>
        <p:spPr>
          <a:xfrm>
            <a:off x="9159875" y="3049270"/>
            <a:ext cx="1988185" cy="553085"/>
          </a:xfrm>
          <a:prstGeom prst="rect">
            <a:avLst/>
          </a:prstGeom>
          <a:noFill/>
        </p:spPr>
        <p:txBody>
          <a:bodyPr wrap="square" rtlCol="0">
            <a:spAutoFit/>
          </a:bodyPr>
          <a:p>
            <a:pPr algn="l"/>
            <a:r>
              <a:rPr lang="en-US" sz="1000"/>
              <a:t>Use the find_all function in the BeautifulSoup object, to find all html tables</a:t>
            </a:r>
            <a:endParaRPr lang="en-US" sz="1000"/>
          </a:p>
        </p:txBody>
      </p:sp>
      <p:sp>
        <p:nvSpPr>
          <p:cNvPr id="16" name="Text Box 15"/>
          <p:cNvSpPr txBox="1"/>
          <p:nvPr/>
        </p:nvSpPr>
        <p:spPr>
          <a:xfrm>
            <a:off x="9402445" y="5584825"/>
            <a:ext cx="1988185" cy="398780"/>
          </a:xfrm>
          <a:prstGeom prst="rect">
            <a:avLst/>
          </a:prstGeom>
          <a:noFill/>
        </p:spPr>
        <p:txBody>
          <a:bodyPr wrap="square" rtlCol="0">
            <a:spAutoFit/>
          </a:bodyPr>
          <a:p>
            <a:pPr algn="l"/>
            <a:r>
              <a:rPr lang="en-US" sz="1000"/>
              <a:t>Creating a dataframe from  dictionary</a:t>
            </a:r>
            <a:endParaRPr lang="en-US" sz="1000"/>
          </a:p>
        </p:txBody>
      </p:sp>
      <p:sp>
        <p:nvSpPr>
          <p:cNvPr id="17" name="Text Box 16"/>
          <p:cNvSpPr txBox="1"/>
          <p:nvPr/>
        </p:nvSpPr>
        <p:spPr>
          <a:xfrm>
            <a:off x="9200515" y="4142740"/>
            <a:ext cx="1988185" cy="553085"/>
          </a:xfrm>
          <a:prstGeom prst="rect">
            <a:avLst/>
          </a:prstGeom>
          <a:noFill/>
        </p:spPr>
        <p:txBody>
          <a:bodyPr wrap="square" rtlCol="0">
            <a:spAutoFit/>
          </a:bodyPr>
          <a:p>
            <a:pPr algn="l"/>
            <a:r>
              <a:rPr lang="en-US" sz="1000"/>
              <a:t>Exctract column names and create a dictionary from Column names.</a:t>
            </a:r>
            <a:endParaRPr lang="en-US" sz="1000"/>
          </a:p>
        </p:txBody>
      </p:sp>
      <p:cxnSp>
        <p:nvCxnSpPr>
          <p:cNvPr id="18" name="Straight Arrow Connector 17"/>
          <p:cNvCxnSpPr/>
          <p:nvPr/>
        </p:nvCxnSpPr>
        <p:spPr>
          <a:xfrm>
            <a:off x="10066655" y="2317115"/>
            <a:ext cx="0" cy="5530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0071735" y="3602355"/>
            <a:ext cx="0" cy="5530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061575" y="4862195"/>
            <a:ext cx="0" cy="5530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9281</Words>
  <Application>WPS Presentation</Application>
  <PresentationFormat>Widescreen</PresentationFormat>
  <Paragraphs>461</Paragraphs>
  <Slides>46</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46</vt:i4>
      </vt:variant>
    </vt:vector>
  </HeadingPairs>
  <TitlesOfParts>
    <vt:vector size="67" baseType="lpstr">
      <vt:lpstr>Arial</vt:lpstr>
      <vt:lpstr>SimSun</vt:lpstr>
      <vt:lpstr>Wingdings</vt:lpstr>
      <vt:lpstr>Abadi</vt:lpstr>
      <vt:lpstr>苹方-简</vt:lpstr>
      <vt:lpstr>IBM Plex Mono SemiBold</vt:lpstr>
      <vt:lpstr>Abadi</vt:lpstr>
      <vt:lpstr>Thonburi</vt:lpstr>
      <vt:lpstr>SF Pro</vt:lpstr>
      <vt:lpstr>Arial</vt:lpstr>
      <vt:lpstr>IBM Plex Mono Text</vt:lpstr>
      <vt:lpstr>Wingdings</vt:lpstr>
      <vt:lpstr>Calibri</vt:lpstr>
      <vt:lpstr>Microsoft YaHei</vt:lpstr>
      <vt:lpstr>汉仪旗黑</vt:lpstr>
      <vt:lpstr>Arial Unicode MS</vt:lpstr>
      <vt:lpstr>Helvetica Neue</vt:lpstr>
      <vt:lpstr>Calibri</vt:lpstr>
      <vt:lpstr>Calibri Light</vt:lpstr>
      <vt:lpstr>宋体-简</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axisbyo</cp:lastModifiedBy>
  <cp:revision>204</cp:revision>
  <dcterms:created xsi:type="dcterms:W3CDTF">2022-09-27T16:35:06Z</dcterms:created>
  <dcterms:modified xsi:type="dcterms:W3CDTF">2022-09-27T16:35:06Z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1033-4.2.0.7541</vt:lpwstr>
  </property>
</Properties>
</file>